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99"/>
    <a:srgbClr val="6600FF"/>
    <a:srgbClr val="0000FF"/>
    <a:srgbClr val="333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06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ECF83-01DF-44CA-85CA-A8815E5A8C82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70D6-A61A-4C29-A9DD-14E73BFEE1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370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90600" y="3429000"/>
            <a:ext cx="7086600" cy="1828800"/>
          </a:xfrm>
        </p:spPr>
        <p:txBody>
          <a:bodyPr anchor="t" anchorCtr="0">
            <a:normAutofit/>
          </a:bodyPr>
          <a:lstStyle>
            <a:lvl1pPr algn="l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[PRESENTER’S NAME]</a:t>
            </a:r>
            <a:br>
              <a:rPr kumimoji="0" lang="en-US" dirty="0" smtClean="0"/>
            </a:br>
            <a:r>
              <a:rPr kumimoji="0" lang="en-US" dirty="0" smtClean="0"/>
              <a:t>Mixed-Signal IC and System Group</a:t>
            </a:r>
            <a:br>
              <a:rPr kumimoji="0" lang="en-US" dirty="0" smtClean="0"/>
            </a:br>
            <a:r>
              <a:rPr kumimoji="0" lang="en-US" dirty="0" smtClean="0"/>
              <a:t>Seoul National University</a:t>
            </a:r>
            <a:br>
              <a:rPr kumimoji="0" lang="en-US" dirty="0" smtClean="0"/>
            </a:br>
            <a:r>
              <a:rPr kumimoji="0" lang="en-US" dirty="0" smtClean="0"/>
              <a:t>[DATE]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371600"/>
            <a:ext cx="7543800" cy="1371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000" b="1" baseline="0">
                <a:solidFill>
                  <a:srgbClr val="3333CC"/>
                </a:solidFill>
              </a:defRPr>
            </a:lvl1pPr>
            <a:lvl2pPr marL="274320" indent="0">
              <a:buFontTx/>
              <a:buNone/>
              <a:defRPr/>
            </a:lvl2pPr>
            <a:lvl3pPr marL="594360" indent="0">
              <a:buFontTx/>
              <a:buNone/>
              <a:defRPr/>
            </a:lvl3pPr>
            <a:lvl4pPr marL="868680" indent="0">
              <a:buFontTx/>
              <a:buNone/>
              <a:defRPr/>
            </a:lvl4pPr>
            <a:lvl5pPr marL="11430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4000">
                <a:latin typeface="Corbel" pitchFamily="34" charset="0"/>
                <a:ea typeface="맑은 고딕" pitchFamily="50" charset="-127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>
            <a:normAutofit/>
          </a:bodyPr>
          <a:lstStyle>
            <a:lvl1pPr>
              <a:spcBef>
                <a:spcPts val="800"/>
              </a:spcBef>
              <a:buSzPct val="60000"/>
              <a:defRPr sz="2800">
                <a:latin typeface="Corbel" pitchFamily="34" charset="0"/>
                <a:ea typeface="맑은 고딕" pitchFamily="50" charset="-127"/>
              </a:defRPr>
            </a:lvl1pPr>
            <a:lvl2pPr>
              <a:spcBef>
                <a:spcPts val="600"/>
              </a:spcBef>
              <a:buSzPct val="60000"/>
              <a:defRPr sz="2400">
                <a:latin typeface="Corbel" pitchFamily="34" charset="0"/>
                <a:ea typeface="맑은 고딕" pitchFamily="50" charset="-127"/>
              </a:defRPr>
            </a:lvl2pPr>
            <a:lvl3pPr>
              <a:buSzPct val="60000"/>
              <a:defRPr sz="2400">
                <a:latin typeface="Corbel" pitchFamily="34" charset="0"/>
                <a:ea typeface="맑은 고딕" pitchFamily="50" charset="-127"/>
              </a:defRPr>
            </a:lvl3pPr>
            <a:lvl4pPr>
              <a:buSzPct val="60000"/>
              <a:defRPr sz="2000">
                <a:latin typeface="Corbel" pitchFamily="34" charset="0"/>
                <a:ea typeface="맑은 고딕" pitchFamily="50" charset="-127"/>
              </a:defRPr>
            </a:lvl4pPr>
            <a:lvl5pPr>
              <a:buSzPct val="60000"/>
              <a:defRPr sz="1800">
                <a:latin typeface="Corbel" pitchFamily="34" charset="0"/>
                <a:ea typeface="맑은 고딕" pitchFamily="50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03200" y="6434763"/>
            <a:ext cx="148336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600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fld id="{61FF579B-66DC-436E-A22F-D5FA660254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8" r:id="rId8"/>
    <p:sldLayoutId id="21474840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rgbClr val="3333CC"/>
          </a:solidFill>
          <a:latin typeface="Corbel" pitchFamily="34" charset="0"/>
          <a:ea typeface="맑은 고딕" pitchFamily="50" charset="-127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3333CC"/>
        </a:buClr>
        <a:buSzPct val="66000"/>
        <a:buFont typeface="Wingdings 3" pitchFamily="18" charset="2"/>
        <a:buChar char=""/>
        <a:defRPr kumimoji="0" sz="2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66000"/>
        <a:buFont typeface="Wingdings 3" pitchFamily="18" charset="2"/>
        <a:buChar char=""/>
        <a:defRPr kumimoji="0" sz="2400" kern="1200">
          <a:solidFill>
            <a:schemeClr val="tx2"/>
          </a:solidFill>
          <a:latin typeface="Corbel" pitchFamily="34" charset="0"/>
          <a:ea typeface="맑은 고딕" pitchFamily="50" charset="-127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66000"/>
        <a:buFont typeface="Wingdings 3" pitchFamily="18" charset="2"/>
        <a:buChar char=""/>
        <a:defRPr kumimoji="0" sz="24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66000"/>
        <a:buFont typeface="Wingdings 3" pitchFamily="18" charset="2"/>
        <a:buChar char=""/>
        <a:defRPr kumimoji="0" sz="20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66000"/>
        <a:buFont typeface="Wingdings 3" pitchFamily="18" charset="2"/>
        <a:buChar char=""/>
        <a:defRPr kumimoji="0" sz="1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Yoontaek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Cuk</a:t>
            </a:r>
            <a:r>
              <a:rPr lang="en-US" dirty="0" smtClean="0"/>
              <a:t> LED driver output current ripple calculation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95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Typical output voltage ripple cal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sz="2400" dirty="0" smtClean="0"/>
              <a:t>기존의 </a:t>
            </a:r>
            <a:r>
              <a:rPr lang="en-US" altLang="ko-KR" sz="2400" dirty="0" err="1" smtClean="0"/>
              <a:t>Cuk</a:t>
            </a:r>
            <a:r>
              <a:rPr lang="en-US" altLang="ko-KR" sz="2400" dirty="0" smtClean="0"/>
              <a:t> converter </a:t>
            </a:r>
            <a:r>
              <a:rPr lang="ko-KR" altLang="en-US" sz="2400" dirty="0" smtClean="0"/>
              <a:t>논문들을 참고해본 결과 </a:t>
            </a:r>
            <a:endParaRPr lang="en-US" altLang="ko-KR" sz="24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sz="2400" dirty="0" smtClean="0"/>
              <a:t>과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같은 식으로 전압의 </a:t>
            </a:r>
            <a:r>
              <a:rPr lang="en-US" altLang="ko-KR" sz="2400" dirty="0" smtClean="0"/>
              <a:t>ripple</a:t>
            </a:r>
            <a:r>
              <a:rPr lang="ko-KR" altLang="en-US" sz="2400" dirty="0" smtClean="0"/>
              <a:t>을 계산하는 것을 찾아볼 수 있었습니다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 식이 유도되는 과정은 또 다른 논문을 참고해서 알아낼 수 있엇습니다</a:t>
            </a:r>
            <a:r>
              <a:rPr lang="en-US" altLang="ko-KR" sz="2400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sz="2400" dirty="0" smtClean="0"/>
              <a:t>위 식을 유도하는 데는 우선 전원의 </a:t>
            </a:r>
            <a:r>
              <a:rPr lang="en-US" altLang="ko-KR" sz="2400" dirty="0" smtClean="0"/>
              <a:t>Power factor</a:t>
            </a:r>
            <a:r>
              <a:rPr lang="ko-KR" altLang="en-US" sz="2400" dirty="0" smtClean="0"/>
              <a:t>가 거의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임을 가정하고 시작합니다</a:t>
            </a:r>
            <a:r>
              <a:rPr lang="en-US" altLang="ko-KR" sz="2400" dirty="0" smtClean="0"/>
              <a:t>(input</a:t>
            </a:r>
            <a:r>
              <a:rPr lang="ko-KR" altLang="en-US" sz="2400" dirty="0" smtClean="0"/>
              <a:t>의 파형과 </a:t>
            </a:r>
            <a:r>
              <a:rPr lang="en-US" altLang="ko-KR" sz="2400" dirty="0" smtClean="0"/>
              <a:t>output</a:t>
            </a:r>
            <a:r>
              <a:rPr lang="ko-KR" altLang="en-US" sz="2400" dirty="0" smtClean="0"/>
              <a:t>의 파형이 일치함을 가정</a:t>
            </a:r>
            <a:r>
              <a:rPr lang="en-US" altLang="ko-KR" sz="2400" dirty="0" smtClean="0"/>
              <a:t>)</a:t>
            </a:r>
          </a:p>
          <a:p>
            <a:pPr algn="ctr">
              <a:buNone/>
            </a:pPr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18192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819400" y="1524000"/>
            <a:ext cx="5257800" cy="1066800"/>
          </a:xfrm>
          <a:prstGeom prst="rect">
            <a:avLst/>
          </a:prstGeom>
        </p:spPr>
        <p:txBody>
          <a:bodyPr vert="horz" wrap="none" rtlCol="0" anchor="b" anchorCtr="0">
            <a:normAutofit fontScale="92500" lnSpcReduction="10000"/>
          </a:bodyPr>
          <a:lstStyle/>
          <a:p>
            <a:r>
              <a:rPr lang="en-US" altLang="ko-KR" dirty="0" err="1" smtClean="0"/>
              <a:t>Rv</a:t>
            </a:r>
            <a:r>
              <a:rPr lang="en-US" altLang="ko-KR" dirty="0" smtClean="0"/>
              <a:t> : ripple per output voltage</a:t>
            </a:r>
          </a:p>
          <a:p>
            <a:r>
              <a:rPr lang="en-US" altLang="ko-KR" dirty="0" smtClean="0"/>
              <a:t>Co : output capacitor</a:t>
            </a:r>
          </a:p>
          <a:p>
            <a:r>
              <a:rPr lang="en-US" altLang="ko-KR" dirty="0" smtClean="0"/>
              <a:t>Ro : output resister</a:t>
            </a:r>
          </a:p>
          <a:p>
            <a:r>
              <a:rPr lang="en-US" altLang="ko-KR" dirty="0" smtClean="0"/>
              <a:t>WL : 2*Win = 2*(2*pi*60Hz) = 2*pi*120Hz</a:t>
            </a:r>
            <a:endParaRPr lang="ko-KR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Typical output voltage ripple cal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40576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057400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514600"/>
            <a:ext cx="63627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343400"/>
            <a:ext cx="30956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5334000"/>
            <a:ext cx="33718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Typical output voltage ripple cal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3343275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0" y="4876800"/>
            <a:ext cx="5181600" cy="1295400"/>
          </a:xfrm>
          <a:prstGeom prst="rect">
            <a:avLst/>
          </a:prstGeom>
        </p:spPr>
        <p:txBody>
          <a:bodyPr vert="horz" wrap="none" rtlCol="0" anchor="b" anchorCtr="0">
            <a:normAutofit/>
          </a:bodyPr>
          <a:lstStyle/>
          <a:p>
            <a:r>
              <a:rPr lang="ko-KR" altLang="en-US" dirty="0" smtClean="0"/>
              <a:t>와 같은 과정을 통해 계산이 되게 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또한 이 과정은 일반적은 </a:t>
            </a:r>
            <a:r>
              <a:rPr lang="en-US" altLang="ko-KR" dirty="0" err="1" smtClean="0"/>
              <a:t>Cuk</a:t>
            </a:r>
            <a:r>
              <a:rPr lang="en-US" altLang="ko-KR" dirty="0" smtClean="0"/>
              <a:t> Converter</a:t>
            </a:r>
            <a:r>
              <a:rPr lang="ko-KR" altLang="en-US" dirty="0" smtClean="0"/>
              <a:t>와 같이 </a:t>
            </a:r>
            <a:endParaRPr lang="en-US" altLang="ko-KR" dirty="0" smtClean="0"/>
          </a:p>
          <a:p>
            <a:r>
              <a:rPr lang="ko-KR" altLang="en-US" dirty="0" smtClean="0"/>
              <a:t>저항을 사용했을 때의 계산법이기에 </a:t>
            </a:r>
            <a:r>
              <a:rPr lang="en-US" altLang="ko-KR" dirty="0" smtClean="0"/>
              <a:t>output </a:t>
            </a:r>
            <a:r>
              <a:rPr lang="ko-KR" altLang="en-US" dirty="0" smtClean="0"/>
              <a:t>전압의</a:t>
            </a:r>
            <a:endParaRPr lang="en-US" altLang="ko-KR" dirty="0" smtClean="0"/>
          </a:p>
          <a:p>
            <a:r>
              <a:rPr lang="en-US" altLang="ko-KR" dirty="0" smtClean="0"/>
              <a:t>Ripple</a:t>
            </a:r>
            <a:r>
              <a:rPr lang="ko-KR" altLang="en-US" dirty="0" smtClean="0"/>
              <a:t>이 </a:t>
            </a:r>
            <a:r>
              <a:rPr lang="en-US" altLang="ko-KR" dirty="0" smtClean="0"/>
              <a:t>output </a:t>
            </a:r>
            <a:r>
              <a:rPr lang="ko-KR" altLang="en-US" dirty="0" smtClean="0"/>
              <a:t>전류의 </a:t>
            </a:r>
            <a:r>
              <a:rPr lang="en-US" altLang="ko-KR" dirty="0" smtClean="0"/>
              <a:t>Ripple</a:t>
            </a:r>
            <a:r>
              <a:rPr lang="ko-KR" altLang="en-US" dirty="0" smtClean="0"/>
              <a:t>와 같습니다</a:t>
            </a:r>
            <a:r>
              <a:rPr lang="en-US" altLang="ko-KR" dirty="0" smtClean="0"/>
              <a:t>.</a:t>
            </a:r>
            <a:endParaRPr lang="ko-KR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Current ripple cal (using LED)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이제 위의 식을 참고하여서 저항대신 </a:t>
            </a:r>
            <a:r>
              <a:rPr lang="en-US" altLang="ko-KR" dirty="0" smtClean="0"/>
              <a:t>LED</a:t>
            </a:r>
            <a:r>
              <a:rPr lang="ko-KR" altLang="en-US" dirty="0" smtClean="0"/>
              <a:t>를 연결하였을 때 </a:t>
            </a:r>
            <a:r>
              <a:rPr lang="en-US" altLang="ko-KR" dirty="0" smtClean="0"/>
              <a:t>current</a:t>
            </a:r>
            <a:r>
              <a:rPr lang="ko-KR" altLang="en-US" dirty="0" smtClean="0"/>
              <a:t>의 리플을 계산해 보았습니다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14600"/>
            <a:ext cx="3223702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71600" y="5715000"/>
            <a:ext cx="2971800" cy="381000"/>
          </a:xfrm>
          <a:prstGeom prst="rect">
            <a:avLst/>
          </a:prstGeom>
        </p:spPr>
        <p:txBody>
          <a:bodyPr vert="horz" wrap="none" rtlCol="0" anchor="b" anchorCtr="0">
            <a:normAutofit/>
          </a:bodyPr>
          <a:lstStyle/>
          <a:p>
            <a:r>
              <a:rPr lang="en-US" altLang="ko-KR" dirty="0" smtClean="0"/>
              <a:t>LED Voltage-current plot 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43400" y="2209800"/>
            <a:ext cx="4419600" cy="32766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ko-KR" altLang="en-US" dirty="0" smtClean="0"/>
              <a:t>우선 계산을 위하여 </a:t>
            </a:r>
            <a:r>
              <a:rPr lang="en-US" altLang="ko-KR" dirty="0" smtClean="0"/>
              <a:t>LED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Voltage-Current</a:t>
            </a:r>
          </a:p>
          <a:p>
            <a:r>
              <a:rPr lang="ko-KR" altLang="en-US" dirty="0" smtClean="0"/>
              <a:t>그래프를 왼쪽과 같이 일정한 전압부터</a:t>
            </a:r>
            <a:endParaRPr lang="en-US" altLang="ko-KR" dirty="0" smtClean="0"/>
          </a:p>
          <a:p>
            <a:r>
              <a:rPr lang="ko-KR" altLang="en-US" dirty="0" smtClean="0"/>
              <a:t>전류가 흐르기 시작해서 </a:t>
            </a:r>
            <a:r>
              <a:rPr lang="en-US" altLang="ko-KR" dirty="0" smtClean="0"/>
              <a:t>linear</a:t>
            </a:r>
            <a:r>
              <a:rPr lang="ko-KR" altLang="en-US" dirty="0" smtClean="0"/>
              <a:t>하게 전압에</a:t>
            </a:r>
            <a:endParaRPr lang="en-US" altLang="ko-KR" dirty="0" smtClean="0"/>
          </a:p>
          <a:p>
            <a:r>
              <a:rPr lang="ko-KR" altLang="en-US" dirty="0" smtClean="0"/>
              <a:t>따라 전류가 상승하도록 </a:t>
            </a:r>
            <a:r>
              <a:rPr lang="ko-KR" altLang="en-US" dirty="0" err="1" smtClean="0"/>
              <a:t>간략화를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시켜주었</a:t>
            </a:r>
            <a:endParaRPr lang="en-US" altLang="ko-KR" dirty="0" smtClean="0"/>
          </a:p>
          <a:p>
            <a:r>
              <a:rPr lang="ko-KR" altLang="en-US" dirty="0" smtClean="0"/>
              <a:t>습니다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이렇게 가정을 해주었을 경우</a:t>
            </a:r>
            <a:r>
              <a:rPr lang="en-US" altLang="ko-KR" dirty="0" smtClean="0"/>
              <a:t>, LED</a:t>
            </a:r>
            <a:r>
              <a:rPr lang="ko-KR" altLang="en-US" dirty="0" smtClean="0"/>
              <a:t>에 흐르는</a:t>
            </a:r>
            <a:endParaRPr lang="en-US" altLang="ko-KR" dirty="0" smtClean="0"/>
          </a:p>
          <a:p>
            <a:r>
              <a:rPr lang="ko-KR" altLang="en-US" dirty="0" smtClean="0"/>
              <a:t>전류는 다음과 같이 수식을 나타내 줄 수 </a:t>
            </a:r>
            <a:endParaRPr lang="en-US" altLang="ko-KR" dirty="0" smtClean="0"/>
          </a:p>
          <a:p>
            <a:r>
              <a:rPr lang="ko-KR" altLang="en-US" dirty="0" smtClean="0"/>
              <a:t>있습니다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3733800"/>
            <a:ext cx="22002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Current ripple cal (using LED)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LED</a:t>
            </a:r>
            <a:r>
              <a:rPr lang="ko-KR" altLang="en-US" dirty="0" smtClean="0"/>
              <a:t>를 저항대신 연결할 경우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sz="2000" dirty="0" smtClean="0"/>
              <a:t>	</a:t>
            </a:r>
            <a:r>
              <a:rPr lang="ko-KR" altLang="en-US" sz="2000" dirty="0" smtClean="0"/>
              <a:t>의 과정을 통해 </a:t>
            </a:r>
            <a:r>
              <a:rPr lang="en-US" altLang="ko-KR" sz="2000" dirty="0" smtClean="0"/>
              <a:t>Voltage ripple </a:t>
            </a:r>
            <a:r>
              <a:rPr lang="ko-KR" altLang="en-US" sz="2000" dirty="0" smtClean="0"/>
              <a:t>값을 구할 수 있습니다</a:t>
            </a:r>
            <a:r>
              <a:rPr lang="en-US" altLang="ko-KR" sz="2000" dirty="0" smtClean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44100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133600"/>
            <a:ext cx="36766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590800"/>
            <a:ext cx="20669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3124200"/>
            <a:ext cx="34956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Current ripple cal (using LED)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이어서 계산을 해보면 </a:t>
            </a:r>
            <a:endParaRPr lang="ko-KR" alt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527685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결론적으로 아래와 같은 식을 계산할 수 있습니다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Voltage ripple :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Current ripple :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 </a:t>
            </a:r>
            <a:endParaRPr lang="ko-KR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981200"/>
            <a:ext cx="2895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971800"/>
            <a:ext cx="28479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114800"/>
            <a:ext cx="31908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계산을 통해 얻은 식을 통해 간단히 </a:t>
            </a:r>
            <a:r>
              <a:rPr lang="en-US" altLang="ko-KR" sz="2400" dirty="0" smtClean="0"/>
              <a:t>current ripple</a:t>
            </a:r>
            <a:r>
              <a:rPr lang="ko-KR" altLang="en-US" sz="2400" dirty="0" smtClean="0"/>
              <a:t>이 </a:t>
            </a:r>
            <a:r>
              <a:rPr lang="en-US" altLang="ko-KR" sz="2400" dirty="0" smtClean="0"/>
              <a:t>20%</a:t>
            </a:r>
            <a:r>
              <a:rPr lang="ko-KR" altLang="en-US" sz="2400" dirty="0" smtClean="0"/>
              <a:t>정도를 가지기 위한 </a:t>
            </a:r>
            <a:r>
              <a:rPr lang="en-US" altLang="ko-KR" sz="2400" dirty="0" smtClean="0"/>
              <a:t>output capacitor</a:t>
            </a:r>
            <a:r>
              <a:rPr lang="ko-KR" altLang="en-US" sz="2400" dirty="0" smtClean="0"/>
              <a:t>값을 계산해 보았습니다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Assume using LCU-GP(LED  : </a:t>
            </a:r>
            <a:r>
              <a:rPr lang="el-GR" altLang="ko-KR" sz="2400" dirty="0" smtClean="0"/>
              <a:t>α</a:t>
            </a:r>
            <a:r>
              <a:rPr lang="en-US" altLang="ko-KR" sz="2400" dirty="0" smtClean="0"/>
              <a:t> = 0.2, n = 50) </a:t>
            </a:r>
          </a:p>
          <a:p>
            <a:r>
              <a:rPr lang="en-US" altLang="ko-KR" sz="2400" dirty="0" smtClean="0"/>
              <a:t>C = 27uF</a:t>
            </a:r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extra) </a:t>
            </a:r>
            <a:r>
              <a:rPr lang="en-US" altLang="ko-KR" sz="2400" dirty="0" smtClean="0"/>
              <a:t>If </a:t>
            </a:r>
            <a:r>
              <a:rPr lang="en-US" altLang="ko-KR" sz="2400" dirty="0" smtClean="0"/>
              <a:t>C = 10uF, ripple = 53% </a:t>
            </a:r>
            <a:endParaRPr lang="ko-KR" altLang="en-US" sz="2400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209800"/>
            <a:ext cx="31908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581400"/>
            <a:ext cx="2438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895600"/>
            <a:ext cx="16002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/>
      <a:bodyPr vert="horz" anchor="b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293</TotalTime>
  <Words>267</Words>
  <Application>Microsoft Office PowerPoint</Application>
  <PresentationFormat>화면 슬라이드 쇼(4:3)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Origin</vt:lpstr>
      <vt:lpstr>Yoontaek </vt:lpstr>
      <vt:lpstr>Typical output voltage ripple cal</vt:lpstr>
      <vt:lpstr>Typical output voltage ripple cal</vt:lpstr>
      <vt:lpstr>Typical output voltage ripple cal</vt:lpstr>
      <vt:lpstr>Current ripple cal (using LED)</vt:lpstr>
      <vt:lpstr>Current ripple cal (using LED)</vt:lpstr>
      <vt:lpstr>Current ripple cal (using LED)</vt:lpstr>
      <vt:lpstr>Conclusion</vt:lpstr>
      <vt:lpstr>Example</vt:lpstr>
    </vt:vector>
  </TitlesOfParts>
  <Company>Seoul National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NEW TEMPLATE</dc:title>
  <dc:creator>Jaeha Kim</dc:creator>
  <cp:lastModifiedBy>Windows 사용자</cp:lastModifiedBy>
  <cp:revision>39</cp:revision>
  <dcterms:created xsi:type="dcterms:W3CDTF">2012-01-11T14:06:44Z</dcterms:created>
  <dcterms:modified xsi:type="dcterms:W3CDTF">2012-02-23T05:06:34Z</dcterms:modified>
</cp:coreProperties>
</file>