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08" r:id="rId1"/>
  </p:sldMasterIdLst>
  <p:notesMasterIdLst>
    <p:notesMasterId r:id="rId24"/>
  </p:notes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3" r:id="rId9"/>
    <p:sldId id="274" r:id="rId10"/>
    <p:sldId id="275" r:id="rId11"/>
    <p:sldId id="276" r:id="rId12"/>
    <p:sldId id="277" r:id="rId13"/>
    <p:sldId id="278" r:id="rId14"/>
    <p:sldId id="282" r:id="rId15"/>
    <p:sldId id="279" r:id="rId16"/>
    <p:sldId id="280" r:id="rId17"/>
    <p:sldId id="281" r:id="rId18"/>
    <p:sldId id="271" r:id="rId19"/>
    <p:sldId id="272" r:id="rId20"/>
    <p:sldId id="285" r:id="rId21"/>
    <p:sldId id="283" r:id="rId22"/>
    <p:sldId id="28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33CC"/>
    <a:srgbClr val="000099"/>
    <a:srgbClr val="66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FECF83-01DF-44CA-85CA-A8815E5A8C82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770D6-A61A-4C29-A9DD-14E73BFEE1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05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770D6-A61A-4C29-A9DD-14E73BFEE16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445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770D6-A61A-4C29-A9DD-14E73BFEE16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445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6377289"/>
            <a:ext cx="9144000" cy="480711"/>
          </a:xfrm>
          <a:prstGeom prst="rect">
            <a:avLst/>
          </a:prstGeom>
          <a:gradFill flip="none" rotWithShape="1">
            <a:gsLst>
              <a:gs pos="0">
                <a:srgbClr val="3333CC">
                  <a:shade val="30000"/>
                  <a:satMod val="115000"/>
                </a:srgbClr>
              </a:gs>
              <a:gs pos="50000">
                <a:srgbClr val="3333CC">
                  <a:shade val="67500"/>
                  <a:satMod val="115000"/>
                </a:srgbClr>
              </a:gs>
              <a:gs pos="100000">
                <a:srgbClr val="3333CC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990600" y="3429000"/>
            <a:ext cx="7086600" cy="1828800"/>
          </a:xfrm>
        </p:spPr>
        <p:txBody>
          <a:bodyPr anchor="t" anchorCtr="0">
            <a:normAutofit/>
          </a:bodyPr>
          <a:lstStyle>
            <a:lvl1pPr algn="l">
              <a:defRPr sz="2800" baseline="0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[PRESENTER’S NAME]</a:t>
            </a:r>
            <a:br>
              <a:rPr kumimoji="0" lang="en-US" dirty="0" smtClean="0"/>
            </a:br>
            <a:r>
              <a:rPr kumimoji="0" lang="en-US" dirty="0" smtClean="0"/>
              <a:t>Mixed-Signal IC and System Group</a:t>
            </a:r>
            <a:br>
              <a:rPr kumimoji="0" lang="en-US" dirty="0" smtClean="0"/>
            </a:br>
            <a:r>
              <a:rPr kumimoji="0" lang="en-US" dirty="0" smtClean="0"/>
              <a:t>Seoul National University</a:t>
            </a:r>
            <a:br>
              <a:rPr kumimoji="0" lang="en-US" dirty="0" smtClean="0"/>
            </a:br>
            <a:r>
              <a:rPr kumimoji="0" lang="en-US" dirty="0" smtClean="0"/>
              <a:t>[DATE]</a:t>
            </a:r>
            <a:endParaRPr kumimoji="0"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6377289"/>
            <a:ext cx="2131346" cy="480711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1371600"/>
            <a:ext cx="7543800" cy="13716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4000" b="1" baseline="0">
                <a:solidFill>
                  <a:srgbClr val="3333CC"/>
                </a:solidFill>
              </a:defRPr>
            </a:lvl1pPr>
            <a:lvl2pPr marL="274320" indent="0">
              <a:buFontTx/>
              <a:buNone/>
              <a:defRPr/>
            </a:lvl2pPr>
            <a:lvl3pPr marL="594360" indent="0">
              <a:buFontTx/>
              <a:buNone/>
              <a:defRPr/>
            </a:lvl3pPr>
            <a:lvl4pPr marL="868680" indent="0">
              <a:buFontTx/>
              <a:buNone/>
              <a:defRPr/>
            </a:lvl4pPr>
            <a:lvl5pPr marL="1143000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Presentation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>
            <a:lvl1pPr>
              <a:defRPr sz="4000">
                <a:latin typeface="Corbel" pitchFamily="34" charset="0"/>
                <a:ea typeface="맑은 고딕" pitchFamily="50" charset="-127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090160"/>
          </a:xfrm>
        </p:spPr>
        <p:txBody>
          <a:bodyPr>
            <a:normAutofit/>
          </a:bodyPr>
          <a:lstStyle>
            <a:lvl1pPr>
              <a:spcBef>
                <a:spcPts val="800"/>
              </a:spcBef>
              <a:buSzPct val="60000"/>
              <a:defRPr sz="2800">
                <a:latin typeface="Corbel" pitchFamily="34" charset="0"/>
                <a:ea typeface="맑은 고딕" pitchFamily="50" charset="-127"/>
              </a:defRPr>
            </a:lvl1pPr>
            <a:lvl2pPr>
              <a:spcBef>
                <a:spcPts val="600"/>
              </a:spcBef>
              <a:buSzPct val="60000"/>
              <a:defRPr sz="2400">
                <a:latin typeface="Corbel" pitchFamily="34" charset="0"/>
                <a:ea typeface="맑은 고딕" pitchFamily="50" charset="-127"/>
              </a:defRPr>
            </a:lvl2pPr>
            <a:lvl3pPr>
              <a:buSzPct val="60000"/>
              <a:defRPr sz="2400">
                <a:latin typeface="Corbel" pitchFamily="34" charset="0"/>
                <a:ea typeface="맑은 고딕" pitchFamily="50" charset="-127"/>
              </a:defRPr>
            </a:lvl3pPr>
            <a:lvl4pPr>
              <a:buSzPct val="60000"/>
              <a:defRPr sz="2000">
                <a:latin typeface="Corbel" pitchFamily="34" charset="0"/>
                <a:ea typeface="맑은 고딕" pitchFamily="50" charset="-127"/>
              </a:defRPr>
            </a:lvl4pPr>
            <a:lvl5pPr>
              <a:buSzPct val="60000"/>
              <a:defRPr sz="1800">
                <a:latin typeface="Corbel" pitchFamily="34" charset="0"/>
                <a:ea typeface="맑은 고딕" pitchFamily="50" charset="-127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6377289"/>
            <a:ext cx="9144000" cy="480711"/>
          </a:xfrm>
          <a:prstGeom prst="rect">
            <a:avLst/>
          </a:prstGeom>
          <a:gradFill flip="none" rotWithShape="1">
            <a:gsLst>
              <a:gs pos="0">
                <a:srgbClr val="3333CC">
                  <a:shade val="30000"/>
                  <a:satMod val="115000"/>
                </a:srgbClr>
              </a:gs>
              <a:gs pos="50000">
                <a:srgbClr val="3333CC">
                  <a:shade val="67500"/>
                  <a:satMod val="115000"/>
                </a:srgbClr>
              </a:gs>
              <a:gs pos="100000">
                <a:srgbClr val="3333CC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5029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203200" y="6434763"/>
            <a:ext cx="148336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600">
                <a:solidFill>
                  <a:schemeClr val="bg1"/>
                </a:solidFill>
                <a:latin typeface="Corbel" pitchFamily="34" charset="0"/>
              </a:defRPr>
            </a:lvl1pPr>
          </a:lstStyle>
          <a:p>
            <a:fld id="{61FF579B-66DC-436E-A22F-D5FA660254C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6377289"/>
            <a:ext cx="2131346" cy="48071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2" r:id="rId3"/>
    <p:sldLayoutId id="2147484013" r:id="rId4"/>
    <p:sldLayoutId id="2147484014" r:id="rId5"/>
    <p:sldLayoutId id="2147484015" r:id="rId6"/>
    <p:sldLayoutId id="2147484016" r:id="rId7"/>
    <p:sldLayoutId id="2147484018" r:id="rId8"/>
    <p:sldLayoutId id="2147484019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000" b="1" kern="1200">
          <a:solidFill>
            <a:srgbClr val="3333CC"/>
          </a:solidFill>
          <a:latin typeface="Corbel" pitchFamily="34" charset="0"/>
          <a:ea typeface="맑은 고딕" pitchFamily="50" charset="-127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rgbClr val="3333CC"/>
        </a:buClr>
        <a:buSzPct val="66000"/>
        <a:buFont typeface="Wingdings 3" pitchFamily="18" charset="2"/>
        <a:buChar char=""/>
        <a:defRPr kumimoji="0" sz="2800" kern="1200">
          <a:solidFill>
            <a:schemeClr val="tx1"/>
          </a:solidFill>
          <a:latin typeface="Corbel" pitchFamily="34" charset="0"/>
          <a:ea typeface="맑은 고딕" pitchFamily="50" charset="-127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66000"/>
        <a:buFont typeface="Wingdings 3" pitchFamily="18" charset="2"/>
        <a:buChar char=""/>
        <a:defRPr kumimoji="0" sz="2400" kern="1200">
          <a:solidFill>
            <a:schemeClr val="tx2"/>
          </a:solidFill>
          <a:latin typeface="Corbel" pitchFamily="34" charset="0"/>
          <a:ea typeface="맑은 고딕" pitchFamily="50" charset="-127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66000"/>
        <a:buFont typeface="Wingdings 3" pitchFamily="18" charset="2"/>
        <a:buChar char=""/>
        <a:defRPr kumimoji="0" sz="2400" kern="1200">
          <a:solidFill>
            <a:schemeClr val="tx1"/>
          </a:solidFill>
          <a:latin typeface="Corbel" pitchFamily="34" charset="0"/>
          <a:ea typeface="맑은 고딕" pitchFamily="50" charset="-127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66000"/>
        <a:buFont typeface="Wingdings 3" pitchFamily="18" charset="2"/>
        <a:buChar char=""/>
        <a:defRPr kumimoji="0" sz="2000" kern="1200">
          <a:solidFill>
            <a:schemeClr val="tx1"/>
          </a:solidFill>
          <a:latin typeface="Corbel" pitchFamily="34" charset="0"/>
          <a:ea typeface="맑은 고딕" pitchFamily="50" charset="-127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66000"/>
        <a:buFont typeface="Wingdings 3" pitchFamily="18" charset="2"/>
        <a:buChar char=""/>
        <a:defRPr kumimoji="0" sz="1800" kern="1200">
          <a:solidFill>
            <a:schemeClr val="tx1"/>
          </a:solidFill>
          <a:latin typeface="Corbel" pitchFamily="34" charset="0"/>
          <a:ea typeface="맑은 고딕" pitchFamily="50" charset="-127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Yoontaek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Cuk</a:t>
            </a:r>
            <a:r>
              <a:rPr lang="en-US" dirty="0" smtClean="0"/>
              <a:t> Converter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59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Continuous mode </a:t>
            </a:r>
            <a:r>
              <a:rPr lang="en-US" altLang="ko-KR" dirty="0" smtClean="0"/>
              <a:t>simulation1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781800" y="1447800"/>
            <a:ext cx="457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Vin</a:t>
            </a:r>
            <a:endParaRPr lang="ko-KR" alt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781800" y="2133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I_L1</a:t>
            </a:r>
            <a:endParaRPr lang="ko-KR" alt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781800" y="28194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I_L2</a:t>
            </a:r>
            <a:endParaRPr lang="ko-KR" alt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6781800" y="3429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V_a</a:t>
            </a:r>
            <a:endParaRPr lang="ko-KR" alt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6781800" y="41148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V_b</a:t>
            </a:r>
            <a:endParaRPr lang="ko-KR" altLang="en-US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6781800" y="47244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V_cap</a:t>
            </a:r>
            <a:endParaRPr lang="ko-KR" altLang="en-US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6781800" y="54864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V_output</a:t>
            </a:r>
            <a:endParaRPr lang="ko-KR" altLang="en-US" dirty="0" smtClean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066799"/>
            <a:ext cx="6324600" cy="49433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17136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Continuous mode </a:t>
            </a:r>
            <a:r>
              <a:rPr lang="en-US" altLang="ko-KR" dirty="0" smtClean="0"/>
              <a:t>simulation1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143000"/>
            <a:ext cx="6324600" cy="4891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781800" y="1447800"/>
            <a:ext cx="457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Vin</a:t>
            </a:r>
            <a:endParaRPr lang="ko-KR" alt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781800" y="2133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I_L1</a:t>
            </a:r>
            <a:endParaRPr lang="ko-KR" alt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781800" y="28194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I_L2</a:t>
            </a:r>
            <a:endParaRPr lang="ko-KR" alt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781800" y="3429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V_a</a:t>
            </a:r>
            <a:endParaRPr lang="ko-KR" alt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6781800" y="41148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V_b</a:t>
            </a:r>
            <a:endParaRPr lang="ko-KR" altLang="en-U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6781800" y="47244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V_cap</a:t>
            </a:r>
            <a:endParaRPr lang="ko-KR" alt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6781800" y="54864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V_output</a:t>
            </a:r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86213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Continuous mode simulation1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705600" y="1524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I_L1</a:t>
            </a:r>
            <a:endParaRPr lang="ko-KR" alt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705600" y="2286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I_L2</a:t>
            </a:r>
            <a:endParaRPr lang="ko-KR" alt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705600" y="42672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V_a</a:t>
            </a:r>
            <a:endParaRPr lang="ko-KR" alt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6705600" y="4953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V_b</a:t>
            </a:r>
            <a:endParaRPr lang="ko-KR" altLang="en-U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6705600" y="5715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V_cap</a:t>
            </a:r>
            <a:endParaRPr lang="ko-KR" altLang="en-US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6705600" y="2895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I_diode</a:t>
            </a:r>
            <a:endParaRPr lang="ko-KR" altLang="en-US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01322"/>
            <a:ext cx="6114887" cy="5147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6705600" y="35814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V_pwm</a:t>
            </a:r>
            <a:endParaRPr lang="ko-KR" altLang="en-US" dirty="0" smtClean="0"/>
          </a:p>
        </p:txBody>
      </p:sp>
      <p:sp>
        <p:nvSpPr>
          <p:cNvPr id="5" name="타원 4"/>
          <p:cNvSpPr/>
          <p:nvPr/>
        </p:nvSpPr>
        <p:spPr>
          <a:xfrm>
            <a:off x="6724487" y="2819400"/>
            <a:ext cx="895513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1928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Continuous mode </a:t>
            </a:r>
            <a:r>
              <a:rPr lang="en-US" altLang="ko-KR" dirty="0" smtClean="0"/>
              <a:t>simulation1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61" y="1111200"/>
            <a:ext cx="7411268" cy="483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772400" y="1371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I_L1</a:t>
            </a:r>
            <a:endParaRPr lang="ko-KR" alt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772400" y="2133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I_L2</a:t>
            </a:r>
            <a:endParaRPr lang="ko-KR" alt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7772400" y="41148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V_a</a:t>
            </a:r>
            <a:endParaRPr lang="ko-KR" alt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7772400" y="4800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V_b</a:t>
            </a:r>
            <a:endParaRPr lang="ko-KR" alt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7772400" y="5562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V_cap</a:t>
            </a:r>
            <a:endParaRPr lang="ko-KR" altLang="en-U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7772400" y="27432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I_diode</a:t>
            </a:r>
            <a:endParaRPr lang="ko-KR" alt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772400" y="3429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V_pwm</a:t>
            </a:r>
            <a:endParaRPr lang="ko-KR" altLang="en-US" dirty="0" smtClean="0"/>
          </a:p>
        </p:txBody>
      </p:sp>
      <p:sp>
        <p:nvSpPr>
          <p:cNvPr id="13" name="타원 12"/>
          <p:cNvSpPr/>
          <p:nvPr/>
        </p:nvSpPr>
        <p:spPr>
          <a:xfrm>
            <a:off x="7791287" y="2667000"/>
            <a:ext cx="895513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88845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Causual</a:t>
            </a:r>
            <a:r>
              <a:rPr lang="en-US" altLang="ko-KR" dirty="0" smtClean="0"/>
              <a:t> analysis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090160"/>
          </a:xfrm>
        </p:spPr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ko-KR" altLang="en-US" dirty="0"/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38725" y="999379"/>
            <a:ext cx="3724275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371122"/>
            <a:ext cx="4114800" cy="1295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타원 7"/>
          <p:cNvSpPr/>
          <p:nvPr/>
        </p:nvSpPr>
        <p:spPr>
          <a:xfrm>
            <a:off x="2057400" y="1752600"/>
            <a:ext cx="990600" cy="99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아래쪽 화살표 8"/>
          <p:cNvSpPr/>
          <p:nvPr/>
        </p:nvSpPr>
        <p:spPr>
          <a:xfrm rot="16200000">
            <a:off x="3826204" y="869541"/>
            <a:ext cx="333456" cy="1889862"/>
          </a:xfrm>
          <a:prstGeom prst="down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3429000" y="2743200"/>
            <a:ext cx="2209800" cy="4572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sz="2400" dirty="0" smtClean="0"/>
              <a:t>But, if </a:t>
            </a:r>
            <a:r>
              <a:rPr lang="en-US" altLang="ko-KR" sz="2400" dirty="0" smtClean="0">
                <a:latin typeface="+mj-lt"/>
              </a:rPr>
              <a:t>I1 + I2 &lt;0</a:t>
            </a:r>
            <a:endParaRPr lang="ko-KR" altLang="en-US" sz="2400" dirty="0" smtClean="0">
              <a:latin typeface="+mj-lt"/>
            </a:endParaRPr>
          </a:p>
        </p:txBody>
      </p:sp>
      <p:pic>
        <p:nvPicPr>
          <p:cNvPr id="11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200400"/>
            <a:ext cx="3724275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아래쪽 화살표 11"/>
          <p:cNvSpPr/>
          <p:nvPr/>
        </p:nvSpPr>
        <p:spPr>
          <a:xfrm rot="16200000">
            <a:off x="4402466" y="3785409"/>
            <a:ext cx="333456" cy="756387"/>
          </a:xfrm>
          <a:prstGeom prst="down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230111"/>
            <a:ext cx="3625678" cy="1494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876800"/>
            <a:ext cx="6626650" cy="60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40950" y="5562600"/>
            <a:ext cx="7922050" cy="762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Just before I1 + I2 &lt;0, </a:t>
            </a:r>
          </a:p>
          <a:p>
            <a:r>
              <a:rPr lang="en-US" altLang="ko-KR" dirty="0" smtClean="0"/>
              <a:t>So, </a:t>
            </a:r>
            <a:r>
              <a:rPr lang="en-US" altLang="ko-KR" dirty="0" err="1" smtClean="0"/>
              <a:t>Va</a:t>
            </a:r>
            <a:r>
              <a:rPr lang="en-US" altLang="ko-KR" dirty="0" smtClean="0"/>
              <a:t> &amp; </a:t>
            </a:r>
            <a:r>
              <a:rPr lang="en-US" altLang="ko-KR" dirty="0" err="1" smtClean="0"/>
              <a:t>Vb</a:t>
            </a:r>
            <a:r>
              <a:rPr lang="en-US" altLang="ko-KR" dirty="0" smtClean="0"/>
              <a:t> decrease after I1 + I2 &lt;0  </a:t>
            </a:r>
            <a:endParaRPr lang="ko-KR" altLang="en-US" dirty="0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562600"/>
            <a:ext cx="2667000" cy="367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0062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Continuous mode </a:t>
            </a:r>
            <a:r>
              <a:rPr lang="en-US" altLang="ko-KR" dirty="0" smtClean="0"/>
              <a:t>simulation2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For reducing I_L2 ripple,</a:t>
            </a:r>
          </a:p>
          <a:p>
            <a:pPr lvl="1"/>
            <a:r>
              <a:rPr lang="en-US" altLang="ko-KR" dirty="0" smtClean="0"/>
              <a:t>Increasing size of Inductor 2</a:t>
            </a:r>
          </a:p>
          <a:p>
            <a:pPr lvl="1"/>
            <a:endParaRPr lang="en-US" altLang="ko-KR" dirty="0"/>
          </a:p>
          <a:p>
            <a:r>
              <a:rPr lang="en-US" altLang="ko-KR" dirty="0" smtClean="0"/>
              <a:t> L2 size : 20uF -&gt; 150uF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Only L2 size is changed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074375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Continuous mode simulation2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1066800"/>
            <a:ext cx="6495886" cy="5073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010400" y="19812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I_L1</a:t>
            </a:r>
            <a:endParaRPr lang="ko-KR" alt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010400" y="2514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I_L2</a:t>
            </a:r>
            <a:endParaRPr lang="ko-KR" alt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7010400" y="43434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V_a</a:t>
            </a:r>
            <a:endParaRPr lang="ko-KR" alt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7010400" y="4953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V_b</a:t>
            </a:r>
            <a:endParaRPr lang="ko-KR" alt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7010400" y="56388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V_cap</a:t>
            </a:r>
            <a:endParaRPr lang="ko-KR" altLang="en-U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7010400" y="3048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I_diode</a:t>
            </a:r>
            <a:endParaRPr lang="ko-KR" alt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0400" y="37338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V_pwm</a:t>
            </a:r>
            <a:endParaRPr lang="ko-KR" altLang="en-US" dirty="0" smtClean="0"/>
          </a:p>
        </p:txBody>
      </p:sp>
      <p:sp>
        <p:nvSpPr>
          <p:cNvPr id="13" name="타원 12"/>
          <p:cNvSpPr/>
          <p:nvPr/>
        </p:nvSpPr>
        <p:spPr>
          <a:xfrm>
            <a:off x="7029287" y="2971800"/>
            <a:ext cx="895513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7010400" y="1371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Vin</a:t>
            </a:r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6739971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Continuous mode simulation2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904" y="1066799"/>
            <a:ext cx="5939096" cy="5105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781800" y="19812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I_L1</a:t>
            </a:r>
            <a:endParaRPr lang="ko-KR" alt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781800" y="2514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I_L2</a:t>
            </a:r>
            <a:endParaRPr lang="ko-KR" alt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781800" y="43434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V_a</a:t>
            </a:r>
            <a:endParaRPr lang="ko-KR" alt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781800" y="4953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V_b</a:t>
            </a:r>
            <a:endParaRPr lang="ko-KR" alt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6781800" y="56388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V_cap</a:t>
            </a:r>
            <a:endParaRPr lang="ko-KR" altLang="en-U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6781800" y="3048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I_diode</a:t>
            </a:r>
            <a:endParaRPr lang="ko-KR" alt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6781800" y="37338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V_pwm</a:t>
            </a:r>
            <a:endParaRPr lang="ko-KR" altLang="en-US" dirty="0" smtClean="0"/>
          </a:p>
        </p:txBody>
      </p:sp>
      <p:sp>
        <p:nvSpPr>
          <p:cNvPr id="13" name="타원 12"/>
          <p:cNvSpPr/>
          <p:nvPr/>
        </p:nvSpPr>
        <p:spPr>
          <a:xfrm>
            <a:off x="6800687" y="2971800"/>
            <a:ext cx="895513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6781800" y="1371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Vin</a:t>
            </a:r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1991460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Discontinuous mode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Capacitor voltage discontinuous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When switch turns on, current variation is smooth</a:t>
            </a:r>
            <a:endParaRPr lang="ko-KR" altLang="en-U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600200"/>
            <a:ext cx="6042716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Discontinuous mode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내용 개체 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en-US" altLang="ko-KR" dirty="0" smtClean="0"/>
              <a:t>Max Input current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Max Input current ripple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Ripple per current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Capacitor Voltage Stress :  </a:t>
            </a:r>
            <a:endParaRPr lang="ko-KR" altLang="en-U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3581400"/>
            <a:ext cx="22002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96514" y="2598871"/>
            <a:ext cx="19050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838" y="4736481"/>
            <a:ext cx="23336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57600" y="1600200"/>
            <a:ext cx="25622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4572000"/>
            <a:ext cx="3724275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4572000"/>
            <a:ext cx="377190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Cuk</a:t>
            </a:r>
            <a:r>
              <a:rPr lang="en-US" altLang="ko-KR" dirty="0" smtClean="0"/>
              <a:t> converter 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2971800"/>
            <a:ext cx="4114800" cy="1295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타원 8"/>
          <p:cNvSpPr/>
          <p:nvPr/>
        </p:nvSpPr>
        <p:spPr>
          <a:xfrm>
            <a:off x="2514600" y="3352800"/>
            <a:ext cx="990600" cy="99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4343400" y="3352800"/>
            <a:ext cx="990600" cy="99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아래쪽 화살표 10"/>
          <p:cNvSpPr/>
          <p:nvPr/>
        </p:nvSpPr>
        <p:spPr>
          <a:xfrm rot="2408272">
            <a:off x="2241405" y="4227892"/>
            <a:ext cx="330024" cy="528577"/>
          </a:xfrm>
          <a:prstGeom prst="down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아래쪽 화살표 11"/>
          <p:cNvSpPr/>
          <p:nvPr/>
        </p:nvSpPr>
        <p:spPr>
          <a:xfrm rot="19042644">
            <a:off x="5266882" y="4237890"/>
            <a:ext cx="333456" cy="518261"/>
          </a:xfrm>
          <a:prstGeom prst="down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09800" y="914400"/>
            <a:ext cx="40767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Discontinuous </a:t>
            </a:r>
            <a:r>
              <a:rPr lang="en-US" altLang="ko-KR" dirty="0" smtClean="0"/>
              <a:t>mode simulation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By </a:t>
            </a:r>
            <a:r>
              <a:rPr lang="en-US" altLang="ko-KR" dirty="0" smtClean="0"/>
              <a:t>“Power-Factor Correction Using </a:t>
            </a:r>
            <a:r>
              <a:rPr lang="en-US" altLang="ko-KR" dirty="0" err="1" smtClean="0"/>
              <a:t>Cuk</a:t>
            </a:r>
            <a:r>
              <a:rPr lang="en-US" altLang="ko-KR" dirty="0" smtClean="0"/>
              <a:t> Converter in Discontinuous-Capacitor-Voltage-”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Bo-Tao Lin and </a:t>
            </a:r>
            <a:r>
              <a:rPr lang="en-US" altLang="ko-KR" dirty="0" err="1" smtClean="0"/>
              <a:t>Yim-shu</a:t>
            </a:r>
            <a:r>
              <a:rPr lang="en-US" altLang="ko-KR" dirty="0" smtClean="0"/>
              <a:t> Lee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Following characteristics</a:t>
            </a:r>
          </a:p>
          <a:p>
            <a:pPr lvl="1"/>
            <a:endParaRPr lang="en-US" altLang="ko-KR" dirty="0" smtClean="0"/>
          </a:p>
          <a:p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661554"/>
            <a:ext cx="1933575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3122" y="3581400"/>
            <a:ext cx="20097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54728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Discontinuous </a:t>
            </a:r>
            <a:r>
              <a:rPr lang="en-US" altLang="ko-KR" dirty="0" smtClean="0"/>
              <a:t>mode simulation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934200" y="1447800"/>
            <a:ext cx="457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Vin</a:t>
            </a:r>
            <a:endParaRPr lang="ko-KR" alt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934200" y="2133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I_L1</a:t>
            </a:r>
            <a:endParaRPr lang="ko-KR" alt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934200" y="28194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I_L2</a:t>
            </a:r>
            <a:endParaRPr lang="ko-KR" alt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934200" y="3429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V_a</a:t>
            </a:r>
            <a:endParaRPr lang="ko-KR" alt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6934200" y="41148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V_b</a:t>
            </a:r>
            <a:endParaRPr lang="ko-KR" altLang="en-U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6934200" y="47244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V_cap</a:t>
            </a:r>
            <a:endParaRPr lang="ko-KR" alt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6934200" y="54864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V_output</a:t>
            </a:r>
            <a:endParaRPr lang="ko-KR" altLang="en-US" dirty="0" smtClean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320" y="990600"/>
            <a:ext cx="6301680" cy="50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74501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Discontinuous mode simulation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90600"/>
            <a:ext cx="6021781" cy="50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858000" y="1447800"/>
            <a:ext cx="457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Vin</a:t>
            </a:r>
            <a:endParaRPr lang="ko-KR" alt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858000" y="2133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I_L1</a:t>
            </a:r>
            <a:endParaRPr lang="ko-KR" alt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858000" y="28194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I_L2</a:t>
            </a:r>
            <a:endParaRPr lang="ko-KR" alt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858000" y="3429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V_a</a:t>
            </a:r>
            <a:endParaRPr lang="ko-KR" alt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6858000" y="41148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V_b</a:t>
            </a:r>
            <a:endParaRPr lang="ko-KR" altLang="en-U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6858000" y="47244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V_cap</a:t>
            </a:r>
            <a:endParaRPr lang="ko-KR" alt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6858000" y="54864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V_output</a:t>
            </a:r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735947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1554" y="1763029"/>
            <a:ext cx="6509886" cy="328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Steady-state operation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3</a:t>
            </a:fld>
            <a:endParaRPr lang="en-US"/>
          </a:p>
        </p:txBody>
      </p:sp>
      <p:cxnSp>
        <p:nvCxnSpPr>
          <p:cNvPr id="7" name="직선 화살표 연결선 6"/>
          <p:cNvCxnSpPr/>
          <p:nvPr/>
        </p:nvCxnSpPr>
        <p:spPr>
          <a:xfrm>
            <a:off x="2428775" y="2772076"/>
            <a:ext cx="990600" cy="0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/>
          <p:nvPr/>
        </p:nvCxnSpPr>
        <p:spPr>
          <a:xfrm flipH="1">
            <a:off x="5324375" y="2772076"/>
            <a:ext cx="838200" cy="0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타원 11"/>
          <p:cNvSpPr/>
          <p:nvPr/>
        </p:nvSpPr>
        <p:spPr>
          <a:xfrm>
            <a:off x="3687278" y="2594009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733575" y="2467276"/>
            <a:ext cx="381000" cy="304800"/>
          </a:xfrm>
          <a:prstGeom prst="rect">
            <a:avLst/>
          </a:prstGeom>
        </p:spPr>
        <p:txBody>
          <a:bodyPr vert="horz" wrap="none" rtlCol="0" anchor="t" anchorCtr="0">
            <a:normAutofit fontScale="92500" lnSpcReduction="20000"/>
          </a:bodyPr>
          <a:lstStyle/>
          <a:p>
            <a:r>
              <a:rPr lang="en-US" altLang="ko-KR" dirty="0" smtClean="0">
                <a:solidFill>
                  <a:srgbClr val="0000FF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i1</a:t>
            </a:r>
            <a:endParaRPr lang="ko-KR" altLang="en-US" dirty="0" smtClean="0">
              <a:solidFill>
                <a:srgbClr val="0000FF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29175" y="2467276"/>
            <a:ext cx="381000" cy="304800"/>
          </a:xfrm>
          <a:prstGeom prst="rect">
            <a:avLst/>
          </a:prstGeom>
        </p:spPr>
        <p:txBody>
          <a:bodyPr vert="horz" wrap="none" rtlCol="0" anchor="t" anchorCtr="0">
            <a:normAutofit fontScale="92500" lnSpcReduction="20000"/>
          </a:bodyPr>
          <a:lstStyle/>
          <a:p>
            <a:r>
              <a:rPr lang="en-US" altLang="ko-KR" dirty="0" smtClean="0">
                <a:solidFill>
                  <a:srgbClr val="0000FF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i2</a:t>
            </a:r>
            <a:endParaRPr lang="ko-KR" altLang="en-US" dirty="0" smtClean="0">
              <a:solidFill>
                <a:srgbClr val="0000FF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46910" y="2283594"/>
            <a:ext cx="381000" cy="304800"/>
          </a:xfrm>
          <a:prstGeom prst="rect">
            <a:avLst/>
          </a:prstGeom>
        </p:spPr>
        <p:txBody>
          <a:bodyPr vert="horz" wrap="none" rtlCol="0" anchor="t" anchorCtr="0">
            <a:normAutofit fontScale="92500" lnSpcReduction="20000"/>
          </a:bodyPr>
          <a:lstStyle/>
          <a:p>
            <a:r>
              <a:rPr lang="en-US" altLang="ko-KR" b="1" dirty="0" err="1" smtClean="0">
                <a:solidFill>
                  <a:srgbClr val="0000FF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Va</a:t>
            </a:r>
            <a:endParaRPr lang="ko-KR" altLang="en-US" b="1" dirty="0" smtClean="0">
              <a:solidFill>
                <a:srgbClr val="0000FF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31343" y="2285198"/>
            <a:ext cx="381000" cy="304800"/>
          </a:xfrm>
          <a:prstGeom prst="rect">
            <a:avLst/>
          </a:prstGeom>
        </p:spPr>
        <p:txBody>
          <a:bodyPr vert="horz" wrap="none" rtlCol="0" anchor="t" anchorCtr="0">
            <a:normAutofit fontScale="92500" lnSpcReduction="20000"/>
          </a:bodyPr>
          <a:lstStyle/>
          <a:p>
            <a:r>
              <a:rPr lang="en-US" altLang="ko-KR" b="1" dirty="0" err="1" smtClean="0">
                <a:solidFill>
                  <a:srgbClr val="0000FF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Vb</a:t>
            </a:r>
            <a:endParaRPr lang="ko-KR" altLang="en-US" b="1" dirty="0" smtClean="0">
              <a:solidFill>
                <a:srgbClr val="0000FF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03846" y="2838651"/>
            <a:ext cx="838200" cy="304800"/>
          </a:xfrm>
          <a:prstGeom prst="rect">
            <a:avLst/>
          </a:prstGeom>
        </p:spPr>
        <p:txBody>
          <a:bodyPr vert="horz" wrap="none" rtlCol="0" anchor="t" anchorCtr="0">
            <a:normAutofit fontScale="92500" lnSpcReduction="20000"/>
          </a:bodyPr>
          <a:lstStyle/>
          <a:p>
            <a:r>
              <a:rPr lang="en-US" altLang="ko-KR" dirty="0" smtClean="0">
                <a:solidFill>
                  <a:srgbClr val="0000FF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+  </a:t>
            </a:r>
            <a:r>
              <a:rPr lang="en-US" altLang="ko-KR" dirty="0" err="1" smtClean="0">
                <a:solidFill>
                  <a:srgbClr val="0000FF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Vc</a:t>
            </a:r>
            <a:r>
              <a:rPr lang="en-US" altLang="ko-KR" dirty="0" smtClean="0">
                <a:solidFill>
                  <a:srgbClr val="0000FF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-</a:t>
            </a:r>
            <a:endParaRPr lang="ko-KR" altLang="en-US" dirty="0" smtClean="0">
              <a:solidFill>
                <a:srgbClr val="0000FF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22" name="타원 21"/>
          <p:cNvSpPr/>
          <p:nvPr/>
        </p:nvSpPr>
        <p:spPr>
          <a:xfrm>
            <a:off x="5074920" y="2587592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1133375" y="3153076"/>
            <a:ext cx="381000" cy="304800"/>
          </a:xfrm>
          <a:prstGeom prst="rect">
            <a:avLst/>
          </a:prstGeom>
        </p:spPr>
        <p:txBody>
          <a:bodyPr vert="horz" wrap="none" rtlCol="0" anchor="t" anchorCtr="0">
            <a:normAutofit fontScale="92500" lnSpcReduction="20000"/>
          </a:bodyPr>
          <a:lstStyle/>
          <a:p>
            <a:r>
              <a:rPr lang="en-US" altLang="ko-KR" b="1" dirty="0" smtClean="0">
                <a:solidFill>
                  <a:srgbClr val="0000FF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Vg</a:t>
            </a:r>
            <a:endParaRPr lang="ko-KR" altLang="en-US" b="1" dirty="0" smtClean="0">
              <a:solidFill>
                <a:srgbClr val="0000FF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 rot="5400000">
            <a:off x="6048275" y="3419776"/>
            <a:ext cx="1447800" cy="304800"/>
          </a:xfrm>
          <a:prstGeom prst="rect">
            <a:avLst/>
          </a:prstGeom>
        </p:spPr>
        <p:txBody>
          <a:bodyPr vert="horz" wrap="none" rtlCol="0" anchor="t" anchorCtr="0">
            <a:normAutofit fontScale="92500" lnSpcReduction="20000"/>
          </a:bodyPr>
          <a:lstStyle/>
          <a:p>
            <a:r>
              <a:rPr lang="en-US" altLang="ko-KR" dirty="0" smtClean="0">
                <a:solidFill>
                  <a:srgbClr val="0000FF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+     </a:t>
            </a:r>
            <a:r>
              <a:rPr lang="en-US" altLang="ko-KR" dirty="0" err="1" smtClean="0">
                <a:solidFill>
                  <a:srgbClr val="0000FF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Vout</a:t>
            </a:r>
            <a:r>
              <a:rPr lang="en-US" altLang="ko-KR" dirty="0" smtClean="0">
                <a:solidFill>
                  <a:srgbClr val="0000FF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	     -</a:t>
            </a:r>
            <a:endParaRPr lang="ko-KR" altLang="en-US" dirty="0" smtClean="0">
              <a:solidFill>
                <a:srgbClr val="0000FF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428775" y="1629076"/>
            <a:ext cx="990600" cy="304800"/>
          </a:xfrm>
          <a:prstGeom prst="rect">
            <a:avLst/>
          </a:prstGeom>
        </p:spPr>
        <p:txBody>
          <a:bodyPr vert="horz" wrap="none" rtlCol="0" anchor="t" anchorCtr="0">
            <a:normAutofit fontScale="92500" lnSpcReduction="20000"/>
          </a:bodyPr>
          <a:lstStyle/>
          <a:p>
            <a:r>
              <a:rPr lang="en-US" altLang="ko-KR" dirty="0" smtClean="0">
                <a:solidFill>
                  <a:srgbClr val="0000FF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+  VL1  -</a:t>
            </a:r>
            <a:endParaRPr lang="ko-KR" altLang="en-US" dirty="0" smtClean="0">
              <a:solidFill>
                <a:srgbClr val="0000FF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34000" y="1600200"/>
            <a:ext cx="990600" cy="304800"/>
          </a:xfrm>
          <a:prstGeom prst="rect">
            <a:avLst/>
          </a:prstGeom>
        </p:spPr>
        <p:txBody>
          <a:bodyPr vert="horz" wrap="none" rtlCol="0" anchor="t" anchorCtr="0">
            <a:normAutofit fontScale="92500" lnSpcReduction="20000"/>
          </a:bodyPr>
          <a:lstStyle/>
          <a:p>
            <a:r>
              <a:rPr lang="en-US" altLang="ko-KR" dirty="0" smtClean="0">
                <a:solidFill>
                  <a:srgbClr val="0000FF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+  VL2  -</a:t>
            </a:r>
            <a:endParaRPr lang="ko-KR" altLang="en-US" dirty="0" smtClean="0">
              <a:solidFill>
                <a:srgbClr val="0000FF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Steady-state operation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내용 개체 틀 3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090160"/>
          </a:xfrm>
        </p:spPr>
        <p:txBody>
          <a:bodyPr/>
          <a:lstStyle/>
          <a:p>
            <a:r>
              <a:rPr lang="en-US" altLang="ko-KR" dirty="0" smtClean="0"/>
              <a:t>State1 : 0&lt;t&lt;DT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State2 : DT&lt;t&lt;T 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19800" y="2133600"/>
            <a:ext cx="914400" cy="9144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endParaRPr lang="ko-KR" altLang="en-US" dirty="0" smtClean="0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752600"/>
            <a:ext cx="377190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419600"/>
            <a:ext cx="3724275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직선 화살표 연결선 12"/>
          <p:cNvCxnSpPr/>
          <p:nvPr/>
        </p:nvCxnSpPr>
        <p:spPr>
          <a:xfrm>
            <a:off x="2286000" y="1905000"/>
            <a:ext cx="495300" cy="0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86000" y="1600200"/>
            <a:ext cx="381000" cy="304800"/>
          </a:xfrm>
          <a:prstGeom prst="rect">
            <a:avLst/>
          </a:prstGeom>
        </p:spPr>
        <p:txBody>
          <a:bodyPr vert="horz" wrap="none" rtlCol="0" anchor="t" anchorCtr="0">
            <a:normAutofit fontScale="92500" lnSpcReduction="20000"/>
          </a:bodyPr>
          <a:lstStyle/>
          <a:p>
            <a:r>
              <a:rPr lang="en-US" altLang="ko-KR" dirty="0" smtClean="0">
                <a:solidFill>
                  <a:srgbClr val="0000FF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ic1</a:t>
            </a:r>
            <a:endParaRPr lang="ko-KR" altLang="en-US" dirty="0" smtClean="0">
              <a:solidFill>
                <a:srgbClr val="0000FF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cxnSp>
        <p:nvCxnSpPr>
          <p:cNvPr id="16" name="직선 화살표 연결선 15"/>
          <p:cNvCxnSpPr/>
          <p:nvPr/>
        </p:nvCxnSpPr>
        <p:spPr>
          <a:xfrm>
            <a:off x="4038600" y="2819400"/>
            <a:ext cx="0" cy="342900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843689" y="2514600"/>
            <a:ext cx="381000" cy="304800"/>
          </a:xfrm>
          <a:prstGeom prst="rect">
            <a:avLst/>
          </a:prstGeom>
        </p:spPr>
        <p:txBody>
          <a:bodyPr vert="horz" wrap="none" rtlCol="0" anchor="t" anchorCtr="0">
            <a:normAutofit fontScale="92500" lnSpcReduction="20000"/>
          </a:bodyPr>
          <a:lstStyle/>
          <a:p>
            <a:r>
              <a:rPr lang="en-US" altLang="ko-KR" dirty="0" smtClean="0">
                <a:solidFill>
                  <a:srgbClr val="0000FF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ic2</a:t>
            </a:r>
            <a:endParaRPr lang="ko-KR" altLang="en-US" dirty="0" smtClean="0">
              <a:solidFill>
                <a:srgbClr val="0000FF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1524000"/>
            <a:ext cx="2009775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0" y="4267200"/>
            <a:ext cx="1981200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Steady-state operation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090160"/>
          </a:xfrm>
        </p:spPr>
        <p:txBody>
          <a:bodyPr/>
          <a:lstStyle/>
          <a:p>
            <a:r>
              <a:rPr lang="en-US" altLang="ko-KR" dirty="0" smtClean="0"/>
              <a:t>Average of each V and I 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Variation of each V and I</a:t>
            </a:r>
            <a:endParaRPr lang="ko-KR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524000"/>
            <a:ext cx="3962400" cy="2006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오른쪽 화살표 6"/>
          <p:cNvSpPr/>
          <p:nvPr/>
        </p:nvSpPr>
        <p:spPr>
          <a:xfrm>
            <a:off x="4876800" y="2286000"/>
            <a:ext cx="6858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4114800"/>
            <a:ext cx="3124200" cy="213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2200" y="4191000"/>
            <a:ext cx="1676400" cy="2062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오른쪽 화살표 10"/>
          <p:cNvSpPr/>
          <p:nvPr/>
        </p:nvSpPr>
        <p:spPr>
          <a:xfrm>
            <a:off x="4876800" y="5029200"/>
            <a:ext cx="6858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1219200"/>
            <a:ext cx="242030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32320" y="1394861"/>
            <a:ext cx="1295400" cy="315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Steady-state operation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66800"/>
            <a:ext cx="5311636" cy="508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1295400"/>
            <a:ext cx="1795966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28616" y="4605528"/>
            <a:ext cx="22242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47032" y="5355336"/>
            <a:ext cx="228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43984" y="2356104"/>
            <a:ext cx="228600" cy="140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23545" y="4831081"/>
            <a:ext cx="152400" cy="23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12976" y="4486656"/>
            <a:ext cx="33807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90600" y="5257801"/>
            <a:ext cx="39924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011747" y="2247519"/>
            <a:ext cx="172856" cy="224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767840" y="2554225"/>
            <a:ext cx="14810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2" name="직선 연결선 21"/>
          <p:cNvCxnSpPr/>
          <p:nvPr/>
        </p:nvCxnSpPr>
        <p:spPr>
          <a:xfrm>
            <a:off x="5943600" y="3581400"/>
            <a:ext cx="23622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324601" y="3809236"/>
            <a:ext cx="1752599" cy="2210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752601" y="5562601"/>
            <a:ext cx="26822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Continuous mode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Capacitor (Vc1) continuous mode</a:t>
            </a:r>
          </a:p>
          <a:p>
            <a:pPr lvl="1"/>
            <a:r>
              <a:rPr lang="en-US" altLang="ko-KR" dirty="0" smtClean="0"/>
              <a:t>If Capacitor average voltage is larger than voltage ripple, capacitor voltage continuous</a:t>
            </a:r>
          </a:p>
          <a:p>
            <a:endParaRPr lang="ko-KR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514600"/>
            <a:ext cx="238125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Continuous mode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내용 개체 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en-US" altLang="ko-KR" dirty="0" smtClean="0"/>
              <a:t>Max Input current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Max Input current ripple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Ripple per current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Capacitor Voltage Stress :  </a:t>
            </a:r>
            <a:endParaRPr lang="ko-KR" altLang="en-US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96514" y="2598871"/>
            <a:ext cx="19050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4648200"/>
            <a:ext cx="34671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1524000"/>
            <a:ext cx="362902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57600" y="3657600"/>
            <a:ext cx="20574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Continuous mode simulation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By “Design Criteria for </a:t>
            </a:r>
            <a:r>
              <a:rPr lang="en-US" altLang="ko-KR" dirty="0" err="1" smtClean="0"/>
              <a:t>Sepic</a:t>
            </a:r>
            <a:r>
              <a:rPr lang="en-US" altLang="ko-KR" dirty="0" smtClean="0"/>
              <a:t> and </a:t>
            </a:r>
            <a:r>
              <a:rPr lang="en-US" altLang="ko-KR" dirty="0" err="1" smtClean="0"/>
              <a:t>Cuk</a:t>
            </a:r>
            <a:r>
              <a:rPr lang="en-US" altLang="ko-KR" dirty="0" smtClean="0"/>
              <a:t> Converters as Power Factor </a:t>
            </a:r>
            <a:r>
              <a:rPr lang="en-US" altLang="ko-KR" dirty="0" err="1" smtClean="0"/>
              <a:t>Preregulators</a:t>
            </a:r>
            <a:r>
              <a:rPr lang="en-US" altLang="ko-KR" dirty="0" smtClean="0"/>
              <a:t> –”</a:t>
            </a:r>
          </a:p>
          <a:p>
            <a:pPr lvl="1"/>
            <a:r>
              <a:rPr lang="en-US" altLang="ko-KR" dirty="0" smtClean="0"/>
              <a:t>D.S.L </a:t>
            </a:r>
            <a:r>
              <a:rPr lang="en-US" altLang="ko-KR" dirty="0" err="1" smtClean="0"/>
              <a:t>simonetti</a:t>
            </a:r>
            <a:r>
              <a:rPr lang="en-US" altLang="ko-KR" dirty="0" smtClean="0"/>
              <a:t>, J. Sebastian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Following characteristics</a:t>
            </a:r>
          </a:p>
          <a:p>
            <a:pPr lvl="1"/>
            <a:endParaRPr lang="en-US" altLang="ko-KR" dirty="0" smtClean="0"/>
          </a:p>
          <a:p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661554"/>
            <a:ext cx="1933575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3122" y="3581400"/>
            <a:ext cx="20097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67782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txDef>
      <a:spPr/>
      <a:bodyPr vert="horz" anchor="b" anchorCtr="0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919</TotalTime>
  <Words>328</Words>
  <Application>Microsoft Office PowerPoint</Application>
  <PresentationFormat>화면 슬라이드 쇼(4:3)</PresentationFormat>
  <Paragraphs>178</Paragraphs>
  <Slides>22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23" baseType="lpstr">
      <vt:lpstr>Origin</vt:lpstr>
      <vt:lpstr>Yoontaek </vt:lpstr>
      <vt:lpstr>Cuk converter </vt:lpstr>
      <vt:lpstr>Steady-state operation</vt:lpstr>
      <vt:lpstr>Steady-state operation</vt:lpstr>
      <vt:lpstr>Steady-state operation</vt:lpstr>
      <vt:lpstr>Steady-state operation</vt:lpstr>
      <vt:lpstr>Continuous mode</vt:lpstr>
      <vt:lpstr>Continuous mode</vt:lpstr>
      <vt:lpstr>Continuous mode simulation</vt:lpstr>
      <vt:lpstr>Continuous mode simulation1</vt:lpstr>
      <vt:lpstr>Continuous mode simulation1</vt:lpstr>
      <vt:lpstr>Continuous mode simulation1</vt:lpstr>
      <vt:lpstr>Continuous mode simulation1</vt:lpstr>
      <vt:lpstr>Causual analysis</vt:lpstr>
      <vt:lpstr>Continuous mode simulation2</vt:lpstr>
      <vt:lpstr>Continuous mode simulation2</vt:lpstr>
      <vt:lpstr>Continuous mode simulation2</vt:lpstr>
      <vt:lpstr>Discontinuous mode</vt:lpstr>
      <vt:lpstr>Discontinuous mode</vt:lpstr>
      <vt:lpstr>Discontinuous mode simulation</vt:lpstr>
      <vt:lpstr>Discontinuous mode simulation</vt:lpstr>
      <vt:lpstr>Discontinuous mode simulation</vt:lpstr>
    </vt:vector>
  </TitlesOfParts>
  <Company>Seoul National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 NEW TEMPLATE</dc:title>
  <dc:creator>Jaeha Kim</dc:creator>
  <cp:lastModifiedBy>yoontaek</cp:lastModifiedBy>
  <cp:revision>122</cp:revision>
  <dcterms:created xsi:type="dcterms:W3CDTF">2012-01-11T14:06:44Z</dcterms:created>
  <dcterms:modified xsi:type="dcterms:W3CDTF">2012-03-13T05:47:33Z</dcterms:modified>
</cp:coreProperties>
</file>